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BD16-6038-4D20-BE20-1AB34BA8FC4C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2E96-D11E-4EAC-AE37-860437268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653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BD16-6038-4D20-BE20-1AB34BA8FC4C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2E96-D11E-4EAC-AE37-860437268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36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BD16-6038-4D20-BE20-1AB34BA8FC4C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2E96-D11E-4EAC-AE37-860437268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506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BD16-6038-4D20-BE20-1AB34BA8FC4C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2E96-D11E-4EAC-AE37-860437268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294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BD16-6038-4D20-BE20-1AB34BA8FC4C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2E96-D11E-4EAC-AE37-860437268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35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BD16-6038-4D20-BE20-1AB34BA8FC4C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2E96-D11E-4EAC-AE37-860437268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62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BD16-6038-4D20-BE20-1AB34BA8FC4C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2E96-D11E-4EAC-AE37-860437268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42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BD16-6038-4D20-BE20-1AB34BA8FC4C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2E96-D11E-4EAC-AE37-860437268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564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BD16-6038-4D20-BE20-1AB34BA8FC4C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2E96-D11E-4EAC-AE37-860437268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05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BD16-6038-4D20-BE20-1AB34BA8FC4C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2E96-D11E-4EAC-AE37-860437268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024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BD16-6038-4D20-BE20-1AB34BA8FC4C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2E96-D11E-4EAC-AE37-860437268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552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1BD16-6038-4D20-BE20-1AB34BA8FC4C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E2E96-D11E-4EAC-AE37-860437268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39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66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85800"/>
            <a:ext cx="4457700" cy="418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962400" y="692727"/>
                <a:ext cx="32766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vi-VN" sz="2800" b="0" i="1" smtClean="0">
                          <a:latin typeface="Cambria Math"/>
                          <a:ea typeface="Cambria Math"/>
                        </a:rPr>
                        <m:t>𝐴𝐵𝐶</m:t>
                      </m:r>
                    </m:oMath>
                  </m:oMathPara>
                </a14:m>
                <a:endParaRPr lang="vi-VN" sz="2800" dirty="0" smtClean="0"/>
              </a:p>
              <a:p>
                <a:r>
                  <a:rPr lang="vi-VN" sz="2800" dirty="0"/>
                  <a:t> </a:t>
                </a:r>
                <a:r>
                  <a:rPr lang="vi-VN" sz="2800" dirty="0" smtClean="0"/>
                  <a:t>            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/>
                        <a:ea typeface="Cambria Math"/>
                      </a:rPr>
                      <m:t>↓</m:t>
                    </m:r>
                  </m:oMath>
                </a14:m>
                <a:endParaRPr lang="vi-VN" sz="2800" dirty="0" smtClean="0">
                  <a:ea typeface="Cambria Math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692727"/>
                <a:ext cx="3276600" cy="95410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429000" y="1677287"/>
                <a:ext cx="5181600" cy="5375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vi-VN" sz="2800" b="0" i="1" smtClean="0">
                              <a:latin typeface="Cambria Math"/>
                            </a:rPr>
                            <m:t>𝐵𝐴𝐶</m:t>
                          </m:r>
                        </m:e>
                      </m:acc>
                      <m:r>
                        <a:rPr lang="vi-VN" sz="2800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vi-VN" sz="28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vi-VN" sz="2800" b="0" i="1" smtClean="0">
                              <a:latin typeface="Cambria Math"/>
                            </a:rPr>
                            <m:t>𝐴𝐶𝐵</m:t>
                          </m:r>
                        </m:e>
                      </m:acc>
                      <m:r>
                        <a:rPr lang="vi-VN" sz="2800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vi-VN" sz="28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vi-VN" sz="2800" b="0" i="1" smtClean="0">
                              <a:latin typeface="Cambria Math"/>
                            </a:rPr>
                            <m:t>𝐶𝐵𝐴</m:t>
                          </m:r>
                        </m:e>
                      </m:acc>
                      <m:r>
                        <a:rPr lang="vi-VN" sz="2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vi-VN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vi-VN" sz="2800" b="0" i="1" smtClean="0">
                              <a:latin typeface="Cambria Math"/>
                            </a:rPr>
                            <m:t>180</m:t>
                          </m:r>
                        </m:e>
                        <m:sup>
                          <m:r>
                            <a:rPr lang="vi-VN" sz="2800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vi-VN" sz="2800" b="0" dirty="0" smtClean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1677287"/>
                <a:ext cx="5181600" cy="53758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3543300" y="2003330"/>
                <a:ext cx="2781300" cy="9684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2800" dirty="0" smtClean="0"/>
                  <a:t> </a:t>
                </a:r>
                <a14:m>
                  <m:oMath xmlns:m="http://schemas.openxmlformats.org/officeDocument/2006/math">
                    <m:r>
                      <a:rPr lang="vi-VN" sz="2800" b="0" i="0" smtClean="0">
                        <a:latin typeface="Cambria Math"/>
                        <a:ea typeface="Cambria Math"/>
                      </a:rPr>
                      <m:t>                      </m:t>
                    </m:r>
                    <m:r>
                      <a:rPr lang="vi-VN" sz="2800" i="1" smtClean="0">
                        <a:latin typeface="Cambria Math"/>
                        <a:ea typeface="Cambria Math"/>
                      </a:rPr>
                      <m:t>↓</m:t>
                    </m:r>
                  </m:oMath>
                </a14:m>
                <a:endParaRPr lang="vi-VN" sz="2800" dirty="0" smtClean="0">
                  <a:ea typeface="Cambria Math"/>
                </a:endParaRPr>
              </a:p>
              <a:p>
                <a:pPr/>
                <a:r>
                  <a:rPr lang="vi-VN" sz="2800" b="0" dirty="0" smtClean="0"/>
                  <a:t>          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8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vi-VN" sz="2800" b="0" i="1" smtClean="0">
                            <a:latin typeface="Cambria Math"/>
                          </a:rPr>
                          <m:t>𝐵𝐴𝐶</m:t>
                        </m:r>
                      </m:e>
                    </m:acc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3300" y="2003330"/>
                <a:ext cx="2781300" cy="96847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4267200" y="2988399"/>
                <a:ext cx="4800673" cy="5375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2800" dirty="0" smtClean="0"/>
                  <a:t>          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↓</m:t>
                    </m:r>
                    <m:r>
                      <a:rPr lang="vi-VN" sz="2800" b="0" i="1" smtClean="0">
                        <a:latin typeface="Cambria Math"/>
                      </a:rPr>
                      <m:t>𝐴𝐷</m:t>
                    </m:r>
                    <m:r>
                      <a:rPr lang="vi-VN" sz="2800" b="0" i="1" smtClean="0">
                        <a:latin typeface="Cambria Math"/>
                      </a:rPr>
                      <m:t> </m:t>
                    </m:r>
                    <m:r>
                      <a:rPr lang="vi-VN" sz="2800" b="0" i="1" smtClean="0">
                        <a:latin typeface="Cambria Math"/>
                      </a:rPr>
                      <m:t>𝑙</m:t>
                    </m:r>
                    <m:r>
                      <a:rPr lang="vi-VN" sz="2800" b="0" i="1" smtClean="0">
                        <a:latin typeface="Cambria Math"/>
                      </a:rPr>
                      <m:t>à </m:t>
                    </m:r>
                    <m:r>
                      <a:rPr lang="vi-VN" sz="2800" b="0" i="1" smtClean="0">
                        <a:latin typeface="Cambria Math"/>
                      </a:rPr>
                      <m:t>𝑝</m:t>
                    </m:r>
                    <m:r>
                      <a:rPr lang="vi-VN" sz="2800" b="0" i="1" smtClean="0">
                        <a:latin typeface="Cambria Math"/>
                      </a:rPr>
                      <m:t>h</m:t>
                    </m:r>
                    <m:r>
                      <a:rPr lang="vi-VN" sz="2800" b="0" i="1" smtClean="0">
                        <a:latin typeface="Cambria Math"/>
                      </a:rPr>
                      <m:t>â</m:t>
                    </m:r>
                    <m:r>
                      <a:rPr lang="vi-VN" sz="2800" b="0" i="1" smtClean="0">
                        <a:latin typeface="Cambria Math"/>
                      </a:rPr>
                      <m:t>𝑛</m:t>
                    </m:r>
                    <m:r>
                      <a:rPr lang="vi-VN" sz="2800" b="0" i="1" smtClean="0">
                        <a:latin typeface="Cambria Math"/>
                      </a:rPr>
                      <m:t> </m:t>
                    </m:r>
                    <m:r>
                      <a:rPr lang="vi-VN" sz="2800" b="0" i="1" smtClean="0">
                        <a:latin typeface="Cambria Math"/>
                      </a:rPr>
                      <m:t>𝑔𝑖</m:t>
                    </m:r>
                    <m:r>
                      <a:rPr lang="vi-VN" sz="2800" b="0" i="1" smtClean="0">
                        <a:latin typeface="Cambria Math"/>
                      </a:rPr>
                      <m:t>á</m:t>
                    </m:r>
                    <m:r>
                      <a:rPr lang="vi-VN" sz="2800" b="0" i="1" smtClean="0">
                        <a:latin typeface="Cambria Math"/>
                      </a:rPr>
                      <m:t>𝑐</m:t>
                    </m:r>
                    <m:r>
                      <a:rPr lang="vi-VN" sz="2800" b="0" i="1" smtClean="0">
                        <a:latin typeface="Cambria Math"/>
                      </a:rPr>
                      <m:t> </m:t>
                    </m:r>
                    <m:acc>
                      <m:accPr>
                        <m:chr m:val="̂"/>
                        <m:ctrlPr>
                          <a:rPr lang="vi-VN" sz="28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vi-VN" sz="2800" b="0" i="1" smtClean="0">
                            <a:latin typeface="Cambria Math"/>
                          </a:rPr>
                          <m:t>𝐵𝐴𝐶</m:t>
                        </m:r>
                      </m:e>
                    </m:acc>
                  </m:oMath>
                </a14:m>
                <a:endParaRPr lang="vi-VN" sz="2800" b="0" dirty="0" smtClean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2988399"/>
                <a:ext cx="4800673" cy="53758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3577936" y="3525982"/>
                <a:ext cx="4572000" cy="96847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8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vi-VN" sz="28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vi-VN" sz="2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vi-VN" sz="2800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vi-VN" sz="2800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vi-VN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vi-VN" sz="28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vi-VN" sz="2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vi-VN" sz="2800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vi-VN" sz="28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vi-VN" sz="2800" b="0" i="1" smtClean="0">
                              <a:latin typeface="Cambria Math"/>
                            </a:rPr>
                            <m:t>𝐵𝐴𝐶</m:t>
                          </m:r>
                        </m:e>
                      </m:acc>
                      <m:r>
                        <a:rPr lang="vi-VN" sz="2800" b="0" i="1" smtClean="0">
                          <a:latin typeface="Cambria Math"/>
                        </a:rPr>
                        <m:t>:</m:t>
                      </m:r>
                      <m:r>
                        <a:rPr lang="vi-VN" sz="28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vi-VN" sz="2800" dirty="0" smtClean="0"/>
              </a:p>
              <a:p>
                <a:r>
                  <a:rPr lang="vi-VN" sz="2800" dirty="0"/>
                  <a:t> </a:t>
                </a:r>
                <a:r>
                  <a:rPr lang="vi-VN" sz="2800" dirty="0" smtClean="0"/>
                  <a:t>     </a:t>
                </a:r>
                <a:r>
                  <a:rPr lang="vi-VN" sz="2800" dirty="0" smtClean="0"/>
                  <a:t>           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/>
                        <a:ea typeface="Cambria Math"/>
                      </a:rPr>
                      <m:t>↓</m:t>
                    </m:r>
                  </m:oMath>
                </a14:m>
                <a:endParaRPr lang="vi-VN" sz="2800" dirty="0" smtClean="0">
                  <a:ea typeface="Cambria Math"/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7936" y="3525982"/>
                <a:ext cx="4572000" cy="96847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4915099" y="4342358"/>
                <a:ext cx="1180901" cy="5344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8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vi-VN" sz="2800" b="0" i="1" smtClean="0">
                                  <a:latin typeface="Cambria Math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vi-VN" sz="2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vi-VN" sz="2800" b="0" i="1" smtClean="0">
                          <a:latin typeface="Cambria Math"/>
                        </a:rPr>
                        <m:t>,</m:t>
                      </m:r>
                      <m:acc>
                        <m:accPr>
                          <m:chr m:val="̂"/>
                          <m:ctrlPr>
                            <a:rPr lang="vi-VN" sz="2800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vi-VN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vi-VN" sz="2800" b="0" i="1" smtClean="0">
                                  <a:latin typeface="Cambria Math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vi-VN" sz="2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099" y="4342358"/>
                <a:ext cx="1180901" cy="53444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430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04800" y="3048000"/>
                <a:ext cx="4572000" cy="1396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800" b="0" i="1" smtClean="0">
                          <a:latin typeface="Cambria Math"/>
                          <a:ea typeface="Cambria Math"/>
                        </a:rPr>
                        <m:t>               </m:t>
                      </m:r>
                      <m:r>
                        <a:rPr lang="en-US" sz="280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vi-VN" sz="2800" b="0" i="1" smtClean="0">
                          <a:latin typeface="Cambria Math"/>
                          <a:ea typeface="Cambria Math"/>
                        </a:rPr>
                        <m:t>𝐵𝐼𝐾</m:t>
                      </m:r>
                    </m:oMath>
                  </m:oMathPara>
                </a14:m>
                <a:endParaRPr lang="vi-VN" sz="2800" b="0" dirty="0" smtClean="0">
                  <a:ea typeface="Cambria Math"/>
                </a:endParaRPr>
              </a:p>
              <a:p>
                <a:r>
                  <a:rPr lang="vi-VN" sz="2800" dirty="0" smtClean="0"/>
                  <a:t>              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/>
                        <a:ea typeface="Cambria Math"/>
                      </a:rPr>
                      <m:t>↓</m:t>
                    </m:r>
                  </m:oMath>
                </a14:m>
                <a:endParaRPr lang="vi-VN" sz="2800" dirty="0" smtClean="0">
                  <a:ea typeface="Cambria Math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8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vi-VN" sz="2800" b="0" i="1" smtClean="0">
                                  <a:latin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vi-VN" sz="2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vi-VN" sz="2800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vi-VN" sz="28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vi-VN" sz="2800" b="0" i="1" smtClean="0">
                              <a:latin typeface="Cambria Math"/>
                            </a:rPr>
                            <m:t>𝐵𝐼𝐾</m:t>
                          </m:r>
                        </m:e>
                      </m:acc>
                      <m:r>
                        <a:rPr lang="vi-VN" sz="2800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vi-VN" sz="2800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vi-VN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vi-VN" sz="2800" b="0" i="1" smtClean="0"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vi-VN" sz="2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vi-VN" sz="2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vi-VN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vi-VN" sz="2800" b="0" i="1" smtClean="0">
                              <a:latin typeface="Cambria Math"/>
                            </a:rPr>
                            <m:t>180</m:t>
                          </m:r>
                        </m:e>
                        <m:sup>
                          <m:r>
                            <a:rPr lang="vi-VN" sz="2800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048000"/>
                <a:ext cx="4572000" cy="139621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-914400" y="4349719"/>
                <a:ext cx="5701904" cy="965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/>
                          <a:ea typeface="Cambria Math"/>
                        </a:rPr>
                        <m:t>↓</m:t>
                      </m:r>
                    </m:oMath>
                  </m:oMathPara>
                </a14:m>
                <a:endParaRPr lang="vi-VN" sz="280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vi-VN" sz="2800" b="0" i="1" smtClean="0">
                              <a:latin typeface="Cambria Math"/>
                            </a:rPr>
                            <m:t>𝐵𝐼𝐾</m:t>
                          </m:r>
                        </m:e>
                      </m:acc>
                      <m:r>
                        <a:rPr lang="vi-VN" sz="2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vi-VN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vi-VN" sz="2800" b="0" i="1" smtClean="0">
                              <a:latin typeface="Cambria Math"/>
                            </a:rPr>
                            <m:t>180</m:t>
                          </m:r>
                        </m:e>
                        <m:sup>
                          <m:r>
                            <a:rPr lang="vi-VN" sz="2800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vi-VN" sz="2800" b="0" i="1" smtClean="0">
                          <a:latin typeface="Cambria Math"/>
                        </a:rPr>
                        <m:t>−(</m:t>
                      </m:r>
                      <m:acc>
                        <m:accPr>
                          <m:chr m:val="̂"/>
                          <m:ctrlPr>
                            <a:rPr lang="vi-VN" sz="2800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vi-VN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vi-VN" sz="2800" b="0" i="1" smtClean="0">
                                  <a:latin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vi-VN" sz="2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vi-VN" sz="2800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vi-VN" sz="2800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vi-VN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vi-VN" sz="2800" b="0" i="1" smtClean="0"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vi-VN" sz="2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vi-VN" sz="28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914400" y="4349719"/>
                <a:ext cx="5701904" cy="96532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"/>
            <a:ext cx="62484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4924425" y="2971800"/>
                <a:ext cx="3990975" cy="1399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vi-VN" sz="2800" dirty="0" smtClean="0">
                    <a:ea typeface="Cambria Math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∆</m:t>
                    </m:r>
                    <m:r>
                      <a:rPr lang="vi-VN" sz="2800" b="0" i="1" smtClean="0">
                        <a:latin typeface="Cambria Math"/>
                        <a:ea typeface="Cambria Math"/>
                      </a:rPr>
                      <m:t>𝐴𝐵𝐾</m:t>
                    </m:r>
                  </m:oMath>
                </a14:m>
                <a:endParaRPr lang="vi-VN" sz="2800" b="0" dirty="0" smtClean="0">
                  <a:ea typeface="Cambria Math"/>
                </a:endParaRPr>
              </a:p>
              <a:p>
                <a:r>
                  <a:rPr lang="vi-VN" sz="2800" dirty="0" smtClean="0"/>
                  <a:t>              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/>
                        <a:ea typeface="Cambria Math"/>
                      </a:rPr>
                      <m:t>↓</m:t>
                    </m:r>
                  </m:oMath>
                </a14:m>
                <a:endParaRPr lang="vi-VN" sz="2800" dirty="0" smtClean="0">
                  <a:ea typeface="Cambria Math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8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vi-VN" sz="28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vi-VN" sz="2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vi-VN" sz="2800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vi-VN" sz="28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vi-VN" sz="2800" b="0" i="1" smtClean="0">
                              <a:latin typeface="Cambria Math"/>
                            </a:rPr>
                            <m:t>𝐴𝐵𝐾</m:t>
                          </m:r>
                        </m:e>
                      </m:acc>
                      <m:r>
                        <a:rPr lang="vi-VN" sz="2800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vi-VN" sz="2800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vi-VN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vi-VN" sz="2800" b="0" i="1" smtClean="0"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vi-VN" sz="2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vi-VN" sz="2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vi-VN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vi-VN" sz="2800" b="0" i="1" smtClean="0">
                              <a:latin typeface="Cambria Math"/>
                            </a:rPr>
                            <m:t>180</m:t>
                          </m:r>
                        </m:e>
                        <m:sup>
                          <m:r>
                            <a:rPr lang="vi-VN" sz="2800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4425" y="2971800"/>
                <a:ext cx="3990975" cy="139935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4724400" y="4343400"/>
                <a:ext cx="4419600" cy="9684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/>
                          <a:ea typeface="Cambria Math"/>
                        </a:rPr>
                        <m:t>↓</m:t>
                      </m:r>
                    </m:oMath>
                  </m:oMathPara>
                </a14:m>
                <a:endParaRPr lang="vi-VN" sz="280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8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vi-VN" sz="28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vi-VN" sz="2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vi-VN" sz="2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vi-VN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vi-VN" sz="2800" b="0" i="1" smtClean="0">
                              <a:latin typeface="Cambria Math"/>
                            </a:rPr>
                            <m:t>180</m:t>
                          </m:r>
                        </m:e>
                        <m:sup>
                          <m:r>
                            <a:rPr lang="vi-VN" sz="2800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vi-VN" sz="2800" b="0" i="1" smtClean="0">
                          <a:latin typeface="Cambria Math"/>
                        </a:rPr>
                        <m:t>−(</m:t>
                      </m:r>
                      <m:acc>
                        <m:accPr>
                          <m:chr m:val="̂"/>
                          <m:ctrlPr>
                            <a:rPr lang="vi-VN" sz="28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vi-VN" sz="2800" b="0" i="1" smtClean="0">
                              <a:latin typeface="Cambria Math"/>
                            </a:rPr>
                            <m:t>𝐴𝐵𝐾</m:t>
                          </m:r>
                        </m:e>
                      </m:acc>
                      <m:r>
                        <a:rPr lang="vi-VN" sz="2800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vi-VN" sz="2800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vi-VN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vi-VN" sz="2800" b="0" i="1" smtClean="0"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vi-VN" sz="2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vi-VN" sz="28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343400"/>
                <a:ext cx="4419600" cy="96847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6294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6477000" y="3418582"/>
                <a:ext cx="16764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32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↑</m:t>
                      </m:r>
                    </m:oMath>
                  </m:oMathPara>
                </a14:m>
                <a:endParaRPr lang="vi-VN" sz="3200" dirty="0" smtClean="0">
                  <a:solidFill>
                    <a:schemeClr val="tx1"/>
                  </a:solidFill>
                </a:endParaRPr>
              </a:p>
              <a:p>
                <a:r>
                  <a:rPr lang="vi-VN" sz="3200" dirty="0" smtClean="0">
                    <a:solidFill>
                      <a:schemeClr val="tx1"/>
                    </a:solidFill>
                  </a:rPr>
                  <a:t>      x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418582"/>
                <a:ext cx="1676400" cy="1077218"/>
              </a:xfrm>
              <a:prstGeom prst="rect">
                <a:avLst/>
              </a:prstGeom>
              <a:blipFill rotWithShape="1">
                <a:blip r:embed="rId2"/>
                <a:stretch>
                  <a:fillRect b="-163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52400"/>
            <a:ext cx="5105400" cy="4109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6705600" y="2199382"/>
                <a:ext cx="1219200" cy="1090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32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↑</m:t>
                      </m:r>
                    </m:oMath>
                  </m:oMathPara>
                </a14:m>
                <a:endParaRPr lang="vi-VN" sz="3200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vi-VN" sz="3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vi-VN" sz="3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199382"/>
                <a:ext cx="1219200" cy="10906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5029200" y="1066800"/>
                <a:ext cx="4572000" cy="109062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32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↑</m:t>
                      </m:r>
                    </m:oMath>
                  </m:oMathPara>
                </a14:m>
                <a:endParaRPr lang="vi-VN" sz="3200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vi-VN" sz="3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vi-VN" sz="3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066800"/>
                <a:ext cx="4572000" cy="10906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6858000" y="446782"/>
                <a:ext cx="10668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vi-VN" sz="32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𝐴𝐻𝐼</m:t>
                      </m:r>
                    </m:oMath>
                  </m:oMathPara>
                </a14:m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446782"/>
                <a:ext cx="1066800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flipV="1">
            <a:off x="6477000" y="1031557"/>
            <a:ext cx="0" cy="33118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8153400" y="1031557"/>
            <a:ext cx="0" cy="3276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953000" y="23622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+mj-lt"/>
              </a:rPr>
              <a:t>Suy nghĩ</a:t>
            </a:r>
            <a:endParaRPr lang="en-US" sz="28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153400" y="2246293"/>
            <a:ext cx="9682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+mj-lt"/>
              </a:rPr>
              <a:t>Trình bày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6021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5334001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715000" y="4038600"/>
                <a:ext cx="20574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 smtClean="0">
                          <a:latin typeface="Cambria Math"/>
                          <a:ea typeface="Cambria Math"/>
                        </a:rPr>
                        <m:t>↑</m:t>
                      </m:r>
                    </m:oMath>
                  </m:oMathPara>
                </a14:m>
                <a:endParaRPr lang="vi-VN" sz="2800" dirty="0" smtClean="0"/>
              </a:p>
              <a:p>
                <a:r>
                  <a:rPr lang="vi-VN" sz="2800" dirty="0" smtClean="0"/>
                  <a:t>     Ax//BC</a:t>
                </a:r>
                <a:endParaRPr lang="en-US" sz="28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038600"/>
                <a:ext cx="2057400" cy="954107"/>
              </a:xfrm>
              <a:prstGeom prst="rect">
                <a:avLst/>
              </a:prstGeom>
              <a:blipFill rotWithShape="1">
                <a:blip r:embed="rId3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5334000" y="3070450"/>
                <a:ext cx="2743200" cy="9681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 smtClean="0">
                          <a:latin typeface="Cambria Math"/>
                          <a:ea typeface="Cambria Math"/>
                        </a:rPr>
                        <m:t>↑</m:t>
                      </m:r>
                    </m:oMath>
                  </m:oMathPara>
                </a14:m>
                <a:endParaRPr lang="vi-VN" sz="2800" i="1" dirty="0" smtClean="0">
                  <a:latin typeface="Cambria Math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8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vi-VN" sz="28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vi-VN" sz="2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vi-VN" sz="2800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vi-VN" sz="28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vi-VN" sz="2800" b="0" i="1" smtClean="0">
                              <a:latin typeface="Cambria Math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070450"/>
                <a:ext cx="2743200" cy="96815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6096000" y="2133600"/>
                <a:ext cx="1066800" cy="9681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 smtClean="0">
                          <a:latin typeface="Cambria Math"/>
                          <a:ea typeface="Cambria Math"/>
                        </a:rPr>
                        <m:t>↑</m:t>
                      </m:r>
                    </m:oMath>
                  </m:oMathPara>
                </a14:m>
                <a:endParaRPr lang="vi-VN" sz="2800" i="1" dirty="0" smtClean="0">
                  <a:latin typeface="Cambria Math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8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vi-VN" sz="28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vi-VN" sz="2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133600"/>
                <a:ext cx="1066800" cy="96815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5715000" y="1219200"/>
                <a:ext cx="1828800" cy="9684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 smtClean="0">
                          <a:latin typeface="Cambria Math"/>
                          <a:ea typeface="Cambria Math"/>
                        </a:rPr>
                        <m:t>↑</m:t>
                      </m:r>
                    </m:oMath>
                  </m:oMathPara>
                </a14:m>
                <a:endParaRPr lang="vi-VN" sz="28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vi-VN" sz="2800" b="0" i="1" smtClean="0">
                              <a:latin typeface="Cambria Math"/>
                            </a:rPr>
                            <m:t>𝑦𝐴𝐵</m:t>
                          </m:r>
                        </m:e>
                      </m:acc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1219200"/>
                <a:ext cx="1828800" cy="96847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6134100" y="685800"/>
                <a:ext cx="9144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vi-VN" sz="2800" b="0" i="1" smtClean="0">
                          <a:latin typeface="Cambria Math"/>
                          <a:ea typeface="Cambria Math"/>
                        </a:rPr>
                        <m:t>𝐴𝐵𝐶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4100" y="685800"/>
                <a:ext cx="914400" cy="523220"/>
              </a:xfrm>
              <a:prstGeom prst="rect">
                <a:avLst/>
              </a:prstGeom>
              <a:blipFill rotWithShape="1">
                <a:blip r:embed="rId7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flipV="1">
            <a:off x="5334000" y="1295400"/>
            <a:ext cx="0" cy="3505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38600" y="3276600"/>
            <a:ext cx="1287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Suy nghĩ</a:t>
            </a:r>
            <a:endParaRPr lang="en-US" sz="2400" dirty="0">
              <a:latin typeface="+mj-lt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8077200" y="1232357"/>
            <a:ext cx="0" cy="356824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077200" y="3016478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latin typeface="+mj-lt"/>
              </a:rPr>
              <a:t>Trình bày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5819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2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2099</TotalTime>
  <Words>194</Words>
  <Application>Microsoft Office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7</cp:revision>
  <dcterms:created xsi:type="dcterms:W3CDTF">2015-10-19T14:28:17Z</dcterms:created>
  <dcterms:modified xsi:type="dcterms:W3CDTF">2015-10-21T01:27:38Z</dcterms:modified>
</cp:coreProperties>
</file>